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3" r:id="rId4"/>
    <p:sldId id="260" r:id="rId5"/>
    <p:sldId id="258" r:id="rId6"/>
    <p:sldId id="259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4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E3443D-EE20-4A60-9C66-D415F2155B3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260B9E2-1D30-46CF-A0E8-BD5D9F9295AD}">
      <dgm:prSet/>
      <dgm:spPr/>
      <dgm:t>
        <a:bodyPr/>
        <a:lstStyle/>
        <a:p>
          <a:r>
            <a:rPr lang="en-US" dirty="0"/>
            <a:t>Statistically significant higher win rates for home teams in both regular season and playoffs.</a:t>
          </a:r>
          <a:r>
            <a:rPr lang="en-AU" dirty="0"/>
            <a:t> Teams should focus on securing homecourt advantage during critical playoff games.</a:t>
          </a:r>
          <a:endParaRPr lang="en-US" dirty="0"/>
        </a:p>
      </dgm:t>
    </dgm:pt>
    <dgm:pt modelId="{278961BD-4448-45B6-B291-71ABD93D0DA6}" type="parTrans" cxnId="{25280910-5B79-4A4A-821A-2EBF11103657}">
      <dgm:prSet/>
      <dgm:spPr/>
      <dgm:t>
        <a:bodyPr/>
        <a:lstStyle/>
        <a:p>
          <a:endParaRPr lang="en-US"/>
        </a:p>
      </dgm:t>
    </dgm:pt>
    <dgm:pt modelId="{8CF7115B-5FB3-45DE-AB99-153BFC051C6B}" type="sibTrans" cxnId="{25280910-5B79-4A4A-821A-2EBF11103657}">
      <dgm:prSet/>
      <dgm:spPr/>
      <dgm:t>
        <a:bodyPr/>
        <a:lstStyle/>
        <a:p>
          <a:endParaRPr lang="en-US"/>
        </a:p>
      </dgm:t>
    </dgm:pt>
    <dgm:pt modelId="{AD46056E-5D0C-4937-A217-66CE3A268775}">
      <dgm:prSet/>
      <dgm:spPr/>
      <dgm:t>
        <a:bodyPr/>
        <a:lstStyle/>
        <a:p>
          <a:r>
            <a:rPr lang="en-AU" dirty="0"/>
            <a:t>Field goal percentages are affected by homecourt advantage unlike free throws, indicating teams must practice field goals under pressure.</a:t>
          </a:r>
          <a:endParaRPr lang="en-US" dirty="0"/>
        </a:p>
      </dgm:t>
    </dgm:pt>
    <dgm:pt modelId="{8EE93727-A295-4DF0-81CD-13F3230D29E6}" type="parTrans" cxnId="{53D6872D-3041-48DA-9F10-3E25C1DD6863}">
      <dgm:prSet/>
      <dgm:spPr/>
      <dgm:t>
        <a:bodyPr/>
        <a:lstStyle/>
        <a:p>
          <a:endParaRPr lang="en-US"/>
        </a:p>
      </dgm:t>
    </dgm:pt>
    <dgm:pt modelId="{1A6A4065-20EF-430A-8A1C-AD613066B90D}" type="sibTrans" cxnId="{53D6872D-3041-48DA-9F10-3E25C1DD6863}">
      <dgm:prSet/>
      <dgm:spPr/>
      <dgm:t>
        <a:bodyPr/>
        <a:lstStyle/>
        <a:p>
          <a:endParaRPr lang="en-US"/>
        </a:p>
      </dgm:t>
    </dgm:pt>
    <dgm:pt modelId="{768E3AC2-2C40-4FF2-AA3A-499AA4F22018}">
      <dgm:prSet/>
      <dgm:spPr/>
      <dgm:t>
        <a:bodyPr/>
        <a:lstStyle/>
        <a:p>
          <a:r>
            <a:rPr lang="en-US" dirty="0"/>
            <a:t>There's a weak yet statistically significant link between attendance and point differential.</a:t>
          </a:r>
        </a:p>
      </dgm:t>
    </dgm:pt>
    <dgm:pt modelId="{0973B9B4-9D63-43C7-B383-113F39597D46}" type="parTrans" cxnId="{8261190C-EC64-4EC4-8066-A6CFC820B82E}">
      <dgm:prSet/>
      <dgm:spPr/>
      <dgm:t>
        <a:bodyPr/>
        <a:lstStyle/>
        <a:p>
          <a:endParaRPr lang="en-US"/>
        </a:p>
      </dgm:t>
    </dgm:pt>
    <dgm:pt modelId="{48D4057B-794E-4D57-B5A9-3FCC70164606}" type="sibTrans" cxnId="{8261190C-EC64-4EC4-8066-A6CFC820B82E}">
      <dgm:prSet/>
      <dgm:spPr/>
      <dgm:t>
        <a:bodyPr/>
        <a:lstStyle/>
        <a:p>
          <a:endParaRPr lang="en-US"/>
        </a:p>
      </dgm:t>
    </dgm:pt>
    <dgm:pt modelId="{B8D3E8B0-E9E0-40EC-AFE0-006E84D93AD7}">
      <dgm:prSet/>
      <dgm:spPr/>
      <dgm:t>
        <a:bodyPr/>
        <a:lstStyle/>
        <a:p>
          <a:r>
            <a:rPr lang="en-US" dirty="0"/>
            <a:t>Statistically significant differences in the number of fouls against away teams in the regular season, indicating bias.</a:t>
          </a:r>
        </a:p>
      </dgm:t>
    </dgm:pt>
    <dgm:pt modelId="{405D52AB-50E3-4236-82E9-C46674B9D193}" type="parTrans" cxnId="{FE897AD6-1F0D-4AB0-A44C-5F1ABAA0413D}">
      <dgm:prSet/>
      <dgm:spPr/>
      <dgm:t>
        <a:bodyPr/>
        <a:lstStyle/>
        <a:p>
          <a:endParaRPr lang="en-US"/>
        </a:p>
      </dgm:t>
    </dgm:pt>
    <dgm:pt modelId="{6A29CE68-404C-47C0-AEF6-35DF55852BD1}" type="sibTrans" cxnId="{FE897AD6-1F0D-4AB0-A44C-5F1ABAA0413D}">
      <dgm:prSet/>
      <dgm:spPr/>
      <dgm:t>
        <a:bodyPr/>
        <a:lstStyle/>
        <a:p>
          <a:endParaRPr lang="en-US"/>
        </a:p>
      </dgm:t>
    </dgm:pt>
    <dgm:pt modelId="{EA4CCD33-7BC0-4005-A42F-D451374321AC}">
      <dgm:prSet/>
      <dgm:spPr/>
      <dgm:t>
        <a:bodyPr/>
        <a:lstStyle/>
        <a:p>
          <a:r>
            <a:rPr lang="en-US" dirty="0"/>
            <a:t>Some additional steps could be to research individual players/teams.</a:t>
          </a:r>
        </a:p>
      </dgm:t>
    </dgm:pt>
    <dgm:pt modelId="{8BDF4035-C4E3-477D-9147-9914D73EC109}" type="parTrans" cxnId="{B2F24FF9-78BB-4416-BE74-39DF2D05A2F3}">
      <dgm:prSet/>
      <dgm:spPr/>
      <dgm:t>
        <a:bodyPr/>
        <a:lstStyle/>
        <a:p>
          <a:endParaRPr lang="en-US"/>
        </a:p>
      </dgm:t>
    </dgm:pt>
    <dgm:pt modelId="{7C5D462A-1630-4573-9B50-5F4C08D724E6}" type="sibTrans" cxnId="{B2F24FF9-78BB-4416-BE74-39DF2D05A2F3}">
      <dgm:prSet/>
      <dgm:spPr/>
      <dgm:t>
        <a:bodyPr/>
        <a:lstStyle/>
        <a:p>
          <a:endParaRPr lang="en-US"/>
        </a:p>
      </dgm:t>
    </dgm:pt>
    <dgm:pt modelId="{5D6A18E0-EC32-4E63-BEC4-E2EC009C59C4}">
      <dgm:prSet/>
      <dgm:spPr/>
      <dgm:t>
        <a:bodyPr/>
        <a:lstStyle/>
        <a:p>
          <a:r>
            <a:rPr lang="en-US" dirty="0"/>
            <a:t>Homecourt advantage is more than a myth, it holds statistical significance with factors like win rates and foul calls. This advantage grows even stronger in the high-stakes playoffs.</a:t>
          </a:r>
        </a:p>
      </dgm:t>
    </dgm:pt>
    <dgm:pt modelId="{13B5560B-2D4F-46D5-906C-697D5CDDFD9C}" type="parTrans" cxnId="{61AABFA7-B1D6-495F-8E58-32115616012F}">
      <dgm:prSet/>
      <dgm:spPr/>
      <dgm:t>
        <a:bodyPr/>
        <a:lstStyle/>
        <a:p>
          <a:endParaRPr lang="en-US"/>
        </a:p>
      </dgm:t>
    </dgm:pt>
    <dgm:pt modelId="{32BCBB4C-A4FF-41BA-8F96-705E20E32948}" type="sibTrans" cxnId="{61AABFA7-B1D6-495F-8E58-32115616012F}">
      <dgm:prSet/>
      <dgm:spPr/>
      <dgm:t>
        <a:bodyPr/>
        <a:lstStyle/>
        <a:p>
          <a:endParaRPr lang="en-US"/>
        </a:p>
      </dgm:t>
    </dgm:pt>
    <dgm:pt modelId="{373855B4-7285-4DBE-9C69-746727F266C3}" type="pres">
      <dgm:prSet presAssocID="{59E3443D-EE20-4A60-9C66-D415F2155B3C}" presName="vert0" presStyleCnt="0">
        <dgm:presLayoutVars>
          <dgm:dir/>
          <dgm:animOne val="branch"/>
          <dgm:animLvl val="lvl"/>
        </dgm:presLayoutVars>
      </dgm:prSet>
      <dgm:spPr/>
    </dgm:pt>
    <dgm:pt modelId="{EA54AA1C-2B4F-4D82-B415-32940524D159}" type="pres">
      <dgm:prSet presAssocID="{7260B9E2-1D30-46CF-A0E8-BD5D9F9295AD}" presName="thickLine" presStyleLbl="alignNode1" presStyleIdx="0" presStyleCnt="6"/>
      <dgm:spPr/>
    </dgm:pt>
    <dgm:pt modelId="{F8FBBE50-0D18-4DCD-8BBB-30ED65638C91}" type="pres">
      <dgm:prSet presAssocID="{7260B9E2-1D30-46CF-A0E8-BD5D9F9295AD}" presName="horz1" presStyleCnt="0"/>
      <dgm:spPr/>
    </dgm:pt>
    <dgm:pt modelId="{6F660073-A2D7-4F51-995F-333795F7159E}" type="pres">
      <dgm:prSet presAssocID="{7260B9E2-1D30-46CF-A0E8-BD5D9F9295AD}" presName="tx1" presStyleLbl="revTx" presStyleIdx="0" presStyleCnt="6"/>
      <dgm:spPr/>
    </dgm:pt>
    <dgm:pt modelId="{CB61DA59-5BF8-49A0-8D6D-CD4C9C0636DB}" type="pres">
      <dgm:prSet presAssocID="{7260B9E2-1D30-46CF-A0E8-BD5D9F9295AD}" presName="vert1" presStyleCnt="0"/>
      <dgm:spPr/>
    </dgm:pt>
    <dgm:pt modelId="{755918C8-191E-48EA-A593-029A22B4081E}" type="pres">
      <dgm:prSet presAssocID="{AD46056E-5D0C-4937-A217-66CE3A268775}" presName="thickLine" presStyleLbl="alignNode1" presStyleIdx="1" presStyleCnt="6"/>
      <dgm:spPr/>
    </dgm:pt>
    <dgm:pt modelId="{BCDB07BD-4D4C-4F85-852E-50B2240C3E22}" type="pres">
      <dgm:prSet presAssocID="{AD46056E-5D0C-4937-A217-66CE3A268775}" presName="horz1" presStyleCnt="0"/>
      <dgm:spPr/>
    </dgm:pt>
    <dgm:pt modelId="{5A527A1B-CCAC-4A68-B7D4-E5846F7B68A0}" type="pres">
      <dgm:prSet presAssocID="{AD46056E-5D0C-4937-A217-66CE3A268775}" presName="tx1" presStyleLbl="revTx" presStyleIdx="1" presStyleCnt="6"/>
      <dgm:spPr/>
    </dgm:pt>
    <dgm:pt modelId="{5DB58206-D6C5-42A4-90E9-52EBC8E69DF1}" type="pres">
      <dgm:prSet presAssocID="{AD46056E-5D0C-4937-A217-66CE3A268775}" presName="vert1" presStyleCnt="0"/>
      <dgm:spPr/>
    </dgm:pt>
    <dgm:pt modelId="{171BA538-D78C-4607-8D1F-384CB8C051B8}" type="pres">
      <dgm:prSet presAssocID="{768E3AC2-2C40-4FF2-AA3A-499AA4F22018}" presName="thickLine" presStyleLbl="alignNode1" presStyleIdx="2" presStyleCnt="6"/>
      <dgm:spPr/>
    </dgm:pt>
    <dgm:pt modelId="{F31037B5-705F-4B52-861A-B6745A5AD9BA}" type="pres">
      <dgm:prSet presAssocID="{768E3AC2-2C40-4FF2-AA3A-499AA4F22018}" presName="horz1" presStyleCnt="0"/>
      <dgm:spPr/>
    </dgm:pt>
    <dgm:pt modelId="{1985F977-5579-481E-B006-AC8989748F0F}" type="pres">
      <dgm:prSet presAssocID="{768E3AC2-2C40-4FF2-AA3A-499AA4F22018}" presName="tx1" presStyleLbl="revTx" presStyleIdx="2" presStyleCnt="6"/>
      <dgm:spPr/>
    </dgm:pt>
    <dgm:pt modelId="{7113CAB2-88C3-4E35-BC2E-AE2AFC765D53}" type="pres">
      <dgm:prSet presAssocID="{768E3AC2-2C40-4FF2-AA3A-499AA4F22018}" presName="vert1" presStyleCnt="0"/>
      <dgm:spPr/>
    </dgm:pt>
    <dgm:pt modelId="{A94ECE40-A1B5-4395-9602-5C3307A081EB}" type="pres">
      <dgm:prSet presAssocID="{B8D3E8B0-E9E0-40EC-AFE0-006E84D93AD7}" presName="thickLine" presStyleLbl="alignNode1" presStyleIdx="3" presStyleCnt="6"/>
      <dgm:spPr/>
    </dgm:pt>
    <dgm:pt modelId="{6BFFA7A5-E26C-419B-BC26-820ABB1435F6}" type="pres">
      <dgm:prSet presAssocID="{B8D3E8B0-E9E0-40EC-AFE0-006E84D93AD7}" presName="horz1" presStyleCnt="0"/>
      <dgm:spPr/>
    </dgm:pt>
    <dgm:pt modelId="{F7AF258F-015F-4343-929F-F0DBFA0CD7C7}" type="pres">
      <dgm:prSet presAssocID="{B8D3E8B0-E9E0-40EC-AFE0-006E84D93AD7}" presName="tx1" presStyleLbl="revTx" presStyleIdx="3" presStyleCnt="6"/>
      <dgm:spPr/>
    </dgm:pt>
    <dgm:pt modelId="{AE3431EA-E7DB-423D-A4B6-0EF8A08E20F9}" type="pres">
      <dgm:prSet presAssocID="{B8D3E8B0-E9E0-40EC-AFE0-006E84D93AD7}" presName="vert1" presStyleCnt="0"/>
      <dgm:spPr/>
    </dgm:pt>
    <dgm:pt modelId="{68410370-6E35-4540-99FB-B71F6082A8B4}" type="pres">
      <dgm:prSet presAssocID="{EA4CCD33-7BC0-4005-A42F-D451374321AC}" presName="thickLine" presStyleLbl="alignNode1" presStyleIdx="4" presStyleCnt="6"/>
      <dgm:spPr/>
    </dgm:pt>
    <dgm:pt modelId="{5341ED76-20E6-4B68-B4FC-971930EE47ED}" type="pres">
      <dgm:prSet presAssocID="{EA4CCD33-7BC0-4005-A42F-D451374321AC}" presName="horz1" presStyleCnt="0"/>
      <dgm:spPr/>
    </dgm:pt>
    <dgm:pt modelId="{0AF1A120-8995-48FD-B512-ABF7D96DB824}" type="pres">
      <dgm:prSet presAssocID="{EA4CCD33-7BC0-4005-A42F-D451374321AC}" presName="tx1" presStyleLbl="revTx" presStyleIdx="4" presStyleCnt="6"/>
      <dgm:spPr/>
    </dgm:pt>
    <dgm:pt modelId="{254DEF70-A333-4E7C-B924-91A7EBE57C66}" type="pres">
      <dgm:prSet presAssocID="{EA4CCD33-7BC0-4005-A42F-D451374321AC}" presName="vert1" presStyleCnt="0"/>
      <dgm:spPr/>
    </dgm:pt>
    <dgm:pt modelId="{186B456A-B8C6-4371-BFFA-2723FD688171}" type="pres">
      <dgm:prSet presAssocID="{5D6A18E0-EC32-4E63-BEC4-E2EC009C59C4}" presName="thickLine" presStyleLbl="alignNode1" presStyleIdx="5" presStyleCnt="6"/>
      <dgm:spPr/>
    </dgm:pt>
    <dgm:pt modelId="{F2BCE603-A35C-4664-916D-D6F3BBAB3AAC}" type="pres">
      <dgm:prSet presAssocID="{5D6A18E0-EC32-4E63-BEC4-E2EC009C59C4}" presName="horz1" presStyleCnt="0"/>
      <dgm:spPr/>
    </dgm:pt>
    <dgm:pt modelId="{0ECD1482-6837-4CA2-BA4A-4532E5CF5579}" type="pres">
      <dgm:prSet presAssocID="{5D6A18E0-EC32-4E63-BEC4-E2EC009C59C4}" presName="tx1" presStyleLbl="revTx" presStyleIdx="5" presStyleCnt="6"/>
      <dgm:spPr/>
    </dgm:pt>
    <dgm:pt modelId="{082D1B6B-0B37-40EF-86DC-59909ACD891D}" type="pres">
      <dgm:prSet presAssocID="{5D6A18E0-EC32-4E63-BEC4-E2EC009C59C4}" presName="vert1" presStyleCnt="0"/>
      <dgm:spPr/>
    </dgm:pt>
  </dgm:ptLst>
  <dgm:cxnLst>
    <dgm:cxn modelId="{8261190C-EC64-4EC4-8066-A6CFC820B82E}" srcId="{59E3443D-EE20-4A60-9C66-D415F2155B3C}" destId="{768E3AC2-2C40-4FF2-AA3A-499AA4F22018}" srcOrd="2" destOrd="0" parTransId="{0973B9B4-9D63-43C7-B383-113F39597D46}" sibTransId="{48D4057B-794E-4D57-B5A9-3FCC70164606}"/>
    <dgm:cxn modelId="{25280910-5B79-4A4A-821A-2EBF11103657}" srcId="{59E3443D-EE20-4A60-9C66-D415F2155B3C}" destId="{7260B9E2-1D30-46CF-A0E8-BD5D9F9295AD}" srcOrd="0" destOrd="0" parTransId="{278961BD-4448-45B6-B291-71ABD93D0DA6}" sibTransId="{8CF7115B-5FB3-45DE-AB99-153BFC051C6B}"/>
    <dgm:cxn modelId="{53D6872D-3041-48DA-9F10-3E25C1DD6863}" srcId="{59E3443D-EE20-4A60-9C66-D415F2155B3C}" destId="{AD46056E-5D0C-4937-A217-66CE3A268775}" srcOrd="1" destOrd="0" parTransId="{8EE93727-A295-4DF0-81CD-13F3230D29E6}" sibTransId="{1A6A4065-20EF-430A-8A1C-AD613066B90D}"/>
    <dgm:cxn modelId="{4BD1564B-E156-4139-A928-88B230AEAF8F}" type="presOf" srcId="{768E3AC2-2C40-4FF2-AA3A-499AA4F22018}" destId="{1985F977-5579-481E-B006-AC8989748F0F}" srcOrd="0" destOrd="0" presId="urn:microsoft.com/office/officeart/2008/layout/LinedList"/>
    <dgm:cxn modelId="{62884188-1118-406A-ABAA-7F1C849F60ED}" type="presOf" srcId="{7260B9E2-1D30-46CF-A0E8-BD5D9F9295AD}" destId="{6F660073-A2D7-4F51-995F-333795F7159E}" srcOrd="0" destOrd="0" presId="urn:microsoft.com/office/officeart/2008/layout/LinedList"/>
    <dgm:cxn modelId="{31C45095-CA64-4792-9E69-824340165781}" type="presOf" srcId="{5D6A18E0-EC32-4E63-BEC4-E2EC009C59C4}" destId="{0ECD1482-6837-4CA2-BA4A-4532E5CF5579}" srcOrd="0" destOrd="0" presId="urn:microsoft.com/office/officeart/2008/layout/LinedList"/>
    <dgm:cxn modelId="{61AABFA7-B1D6-495F-8E58-32115616012F}" srcId="{59E3443D-EE20-4A60-9C66-D415F2155B3C}" destId="{5D6A18E0-EC32-4E63-BEC4-E2EC009C59C4}" srcOrd="5" destOrd="0" parTransId="{13B5560B-2D4F-46D5-906C-697D5CDDFD9C}" sibTransId="{32BCBB4C-A4FF-41BA-8F96-705E20E32948}"/>
    <dgm:cxn modelId="{F5BEE7AB-CBBE-4FBB-9E59-9EEF433B6C64}" type="presOf" srcId="{B8D3E8B0-E9E0-40EC-AFE0-006E84D93AD7}" destId="{F7AF258F-015F-4343-929F-F0DBFA0CD7C7}" srcOrd="0" destOrd="0" presId="urn:microsoft.com/office/officeart/2008/layout/LinedList"/>
    <dgm:cxn modelId="{CD1792B6-E263-4E5C-8A34-DE83038DBE46}" type="presOf" srcId="{AD46056E-5D0C-4937-A217-66CE3A268775}" destId="{5A527A1B-CCAC-4A68-B7D4-E5846F7B68A0}" srcOrd="0" destOrd="0" presId="urn:microsoft.com/office/officeart/2008/layout/LinedList"/>
    <dgm:cxn modelId="{387F72D4-0530-48B2-BAF3-7020FCCF6698}" type="presOf" srcId="{EA4CCD33-7BC0-4005-A42F-D451374321AC}" destId="{0AF1A120-8995-48FD-B512-ABF7D96DB824}" srcOrd="0" destOrd="0" presId="urn:microsoft.com/office/officeart/2008/layout/LinedList"/>
    <dgm:cxn modelId="{FE897AD6-1F0D-4AB0-A44C-5F1ABAA0413D}" srcId="{59E3443D-EE20-4A60-9C66-D415F2155B3C}" destId="{B8D3E8B0-E9E0-40EC-AFE0-006E84D93AD7}" srcOrd="3" destOrd="0" parTransId="{405D52AB-50E3-4236-82E9-C46674B9D193}" sibTransId="{6A29CE68-404C-47C0-AEF6-35DF55852BD1}"/>
    <dgm:cxn modelId="{7EDC61E7-2A60-4679-A89C-0C998E6F8CB6}" type="presOf" srcId="{59E3443D-EE20-4A60-9C66-D415F2155B3C}" destId="{373855B4-7285-4DBE-9C69-746727F266C3}" srcOrd="0" destOrd="0" presId="urn:microsoft.com/office/officeart/2008/layout/LinedList"/>
    <dgm:cxn modelId="{B2F24FF9-78BB-4416-BE74-39DF2D05A2F3}" srcId="{59E3443D-EE20-4A60-9C66-D415F2155B3C}" destId="{EA4CCD33-7BC0-4005-A42F-D451374321AC}" srcOrd="4" destOrd="0" parTransId="{8BDF4035-C4E3-477D-9147-9914D73EC109}" sibTransId="{7C5D462A-1630-4573-9B50-5F4C08D724E6}"/>
    <dgm:cxn modelId="{0B7F47AA-4D12-49C9-8CD8-2D7AC58B59A5}" type="presParOf" srcId="{373855B4-7285-4DBE-9C69-746727F266C3}" destId="{EA54AA1C-2B4F-4D82-B415-32940524D159}" srcOrd="0" destOrd="0" presId="urn:microsoft.com/office/officeart/2008/layout/LinedList"/>
    <dgm:cxn modelId="{3DE81CCE-5305-451E-83E6-2296FBFFF2A2}" type="presParOf" srcId="{373855B4-7285-4DBE-9C69-746727F266C3}" destId="{F8FBBE50-0D18-4DCD-8BBB-30ED65638C91}" srcOrd="1" destOrd="0" presId="urn:microsoft.com/office/officeart/2008/layout/LinedList"/>
    <dgm:cxn modelId="{EBDED0C9-413A-4E1A-873A-CC48535A1A8F}" type="presParOf" srcId="{F8FBBE50-0D18-4DCD-8BBB-30ED65638C91}" destId="{6F660073-A2D7-4F51-995F-333795F7159E}" srcOrd="0" destOrd="0" presId="urn:microsoft.com/office/officeart/2008/layout/LinedList"/>
    <dgm:cxn modelId="{C3A1EDB0-52EB-478C-B89B-4A9D6AD0689D}" type="presParOf" srcId="{F8FBBE50-0D18-4DCD-8BBB-30ED65638C91}" destId="{CB61DA59-5BF8-49A0-8D6D-CD4C9C0636DB}" srcOrd="1" destOrd="0" presId="urn:microsoft.com/office/officeart/2008/layout/LinedList"/>
    <dgm:cxn modelId="{8159EF96-F19B-4954-A8E4-E24178057BA2}" type="presParOf" srcId="{373855B4-7285-4DBE-9C69-746727F266C3}" destId="{755918C8-191E-48EA-A593-029A22B4081E}" srcOrd="2" destOrd="0" presId="urn:microsoft.com/office/officeart/2008/layout/LinedList"/>
    <dgm:cxn modelId="{3C9FEC35-05D4-460F-AE94-7E8BA02FCA55}" type="presParOf" srcId="{373855B4-7285-4DBE-9C69-746727F266C3}" destId="{BCDB07BD-4D4C-4F85-852E-50B2240C3E22}" srcOrd="3" destOrd="0" presId="urn:microsoft.com/office/officeart/2008/layout/LinedList"/>
    <dgm:cxn modelId="{7DC53647-386A-4C30-80CE-1768C3292093}" type="presParOf" srcId="{BCDB07BD-4D4C-4F85-852E-50B2240C3E22}" destId="{5A527A1B-CCAC-4A68-B7D4-E5846F7B68A0}" srcOrd="0" destOrd="0" presId="urn:microsoft.com/office/officeart/2008/layout/LinedList"/>
    <dgm:cxn modelId="{C6E052B1-2F6B-48E6-817F-43F82346CDD6}" type="presParOf" srcId="{BCDB07BD-4D4C-4F85-852E-50B2240C3E22}" destId="{5DB58206-D6C5-42A4-90E9-52EBC8E69DF1}" srcOrd="1" destOrd="0" presId="urn:microsoft.com/office/officeart/2008/layout/LinedList"/>
    <dgm:cxn modelId="{064618D9-3743-47EF-AB54-C4A4D584C4D7}" type="presParOf" srcId="{373855B4-7285-4DBE-9C69-746727F266C3}" destId="{171BA538-D78C-4607-8D1F-384CB8C051B8}" srcOrd="4" destOrd="0" presId="urn:microsoft.com/office/officeart/2008/layout/LinedList"/>
    <dgm:cxn modelId="{BBDE4F37-E9DE-4B55-AA92-B9C6E9674A8E}" type="presParOf" srcId="{373855B4-7285-4DBE-9C69-746727F266C3}" destId="{F31037B5-705F-4B52-861A-B6745A5AD9BA}" srcOrd="5" destOrd="0" presId="urn:microsoft.com/office/officeart/2008/layout/LinedList"/>
    <dgm:cxn modelId="{9814D805-7F40-411D-8801-2B65766FA821}" type="presParOf" srcId="{F31037B5-705F-4B52-861A-B6745A5AD9BA}" destId="{1985F977-5579-481E-B006-AC8989748F0F}" srcOrd="0" destOrd="0" presId="urn:microsoft.com/office/officeart/2008/layout/LinedList"/>
    <dgm:cxn modelId="{46C51E80-B883-42F8-A449-A2F91DA9698D}" type="presParOf" srcId="{F31037B5-705F-4B52-861A-B6745A5AD9BA}" destId="{7113CAB2-88C3-4E35-BC2E-AE2AFC765D53}" srcOrd="1" destOrd="0" presId="urn:microsoft.com/office/officeart/2008/layout/LinedList"/>
    <dgm:cxn modelId="{8811BA6B-32E3-47AD-BC04-D5AE51C0A8B1}" type="presParOf" srcId="{373855B4-7285-4DBE-9C69-746727F266C3}" destId="{A94ECE40-A1B5-4395-9602-5C3307A081EB}" srcOrd="6" destOrd="0" presId="urn:microsoft.com/office/officeart/2008/layout/LinedList"/>
    <dgm:cxn modelId="{DD5359A4-6614-4E56-BA9C-8616E7BEE051}" type="presParOf" srcId="{373855B4-7285-4DBE-9C69-746727F266C3}" destId="{6BFFA7A5-E26C-419B-BC26-820ABB1435F6}" srcOrd="7" destOrd="0" presId="urn:microsoft.com/office/officeart/2008/layout/LinedList"/>
    <dgm:cxn modelId="{FE8F15A5-AFF2-42AA-89B4-9DED0E514E46}" type="presParOf" srcId="{6BFFA7A5-E26C-419B-BC26-820ABB1435F6}" destId="{F7AF258F-015F-4343-929F-F0DBFA0CD7C7}" srcOrd="0" destOrd="0" presId="urn:microsoft.com/office/officeart/2008/layout/LinedList"/>
    <dgm:cxn modelId="{F8B729AB-4C20-497E-97AA-352E663C3797}" type="presParOf" srcId="{6BFFA7A5-E26C-419B-BC26-820ABB1435F6}" destId="{AE3431EA-E7DB-423D-A4B6-0EF8A08E20F9}" srcOrd="1" destOrd="0" presId="urn:microsoft.com/office/officeart/2008/layout/LinedList"/>
    <dgm:cxn modelId="{2827906E-FFCC-4031-85A5-3006F6881E34}" type="presParOf" srcId="{373855B4-7285-4DBE-9C69-746727F266C3}" destId="{68410370-6E35-4540-99FB-B71F6082A8B4}" srcOrd="8" destOrd="0" presId="urn:microsoft.com/office/officeart/2008/layout/LinedList"/>
    <dgm:cxn modelId="{153E5515-DA21-4EE8-856A-7E94F6AD5EA0}" type="presParOf" srcId="{373855B4-7285-4DBE-9C69-746727F266C3}" destId="{5341ED76-20E6-4B68-B4FC-971930EE47ED}" srcOrd="9" destOrd="0" presId="urn:microsoft.com/office/officeart/2008/layout/LinedList"/>
    <dgm:cxn modelId="{EBF7B485-2F3E-428D-8B44-0A6A9873F292}" type="presParOf" srcId="{5341ED76-20E6-4B68-B4FC-971930EE47ED}" destId="{0AF1A120-8995-48FD-B512-ABF7D96DB824}" srcOrd="0" destOrd="0" presId="urn:microsoft.com/office/officeart/2008/layout/LinedList"/>
    <dgm:cxn modelId="{9F397B57-0EBA-4A61-B173-A5AAC4007E5C}" type="presParOf" srcId="{5341ED76-20E6-4B68-B4FC-971930EE47ED}" destId="{254DEF70-A333-4E7C-B924-91A7EBE57C66}" srcOrd="1" destOrd="0" presId="urn:microsoft.com/office/officeart/2008/layout/LinedList"/>
    <dgm:cxn modelId="{63631EF7-8D06-4F81-A1F4-83DDFD8DE212}" type="presParOf" srcId="{373855B4-7285-4DBE-9C69-746727F266C3}" destId="{186B456A-B8C6-4371-BFFA-2723FD688171}" srcOrd="10" destOrd="0" presId="urn:microsoft.com/office/officeart/2008/layout/LinedList"/>
    <dgm:cxn modelId="{22AC82A4-4740-49F3-9C99-0EDA88900298}" type="presParOf" srcId="{373855B4-7285-4DBE-9C69-746727F266C3}" destId="{F2BCE603-A35C-4664-916D-D6F3BBAB3AAC}" srcOrd="11" destOrd="0" presId="urn:microsoft.com/office/officeart/2008/layout/LinedList"/>
    <dgm:cxn modelId="{FD6A7656-7FD2-4CF8-A82C-FA3F0E2904DC}" type="presParOf" srcId="{F2BCE603-A35C-4664-916D-D6F3BBAB3AAC}" destId="{0ECD1482-6837-4CA2-BA4A-4532E5CF5579}" srcOrd="0" destOrd="0" presId="urn:microsoft.com/office/officeart/2008/layout/LinedList"/>
    <dgm:cxn modelId="{03C864DA-88B3-416A-A31B-3EB61CABECF6}" type="presParOf" srcId="{F2BCE603-A35C-4664-916D-D6F3BBAB3AAC}" destId="{082D1B6B-0B37-40EF-86DC-59909ACD891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4AA1C-2B4F-4D82-B415-32940524D159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660073-A2D7-4F51-995F-333795F7159E}">
      <dsp:nvSpPr>
        <dsp:cNvPr id="0" name=""/>
        <dsp:cNvSpPr/>
      </dsp:nvSpPr>
      <dsp:spPr>
        <a:xfrm>
          <a:off x="0" y="212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Statistically significant higher win rates for home teams in both regular season and playoffs.</a:t>
          </a:r>
          <a:r>
            <a:rPr lang="en-AU" sz="2000" kern="1200" dirty="0"/>
            <a:t> Teams should focus on securing homecourt advantage during critical playoff games.</a:t>
          </a:r>
          <a:endParaRPr lang="en-US" sz="2000" kern="1200" dirty="0"/>
        </a:p>
      </dsp:txBody>
      <dsp:txXfrm>
        <a:off x="0" y="2124"/>
        <a:ext cx="10515600" cy="724514"/>
      </dsp:txXfrm>
    </dsp:sp>
    <dsp:sp modelId="{755918C8-191E-48EA-A593-029A22B4081E}">
      <dsp:nvSpPr>
        <dsp:cNvPr id="0" name=""/>
        <dsp:cNvSpPr/>
      </dsp:nvSpPr>
      <dsp:spPr>
        <a:xfrm>
          <a:off x="0" y="72663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527A1B-CCAC-4A68-B7D4-E5846F7B68A0}">
      <dsp:nvSpPr>
        <dsp:cNvPr id="0" name=""/>
        <dsp:cNvSpPr/>
      </dsp:nvSpPr>
      <dsp:spPr>
        <a:xfrm>
          <a:off x="0" y="72663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Field goal percentages are affected by homecourt advantage unlike free throws, indicating teams must practice field goals under pressure.</a:t>
          </a:r>
          <a:endParaRPr lang="en-US" sz="2000" kern="1200" dirty="0"/>
        </a:p>
      </dsp:txBody>
      <dsp:txXfrm>
        <a:off x="0" y="726639"/>
        <a:ext cx="10515600" cy="724514"/>
      </dsp:txXfrm>
    </dsp:sp>
    <dsp:sp modelId="{171BA538-D78C-4607-8D1F-384CB8C051B8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85F977-5579-481E-B006-AC8989748F0F}">
      <dsp:nvSpPr>
        <dsp:cNvPr id="0" name=""/>
        <dsp:cNvSpPr/>
      </dsp:nvSpPr>
      <dsp:spPr>
        <a:xfrm>
          <a:off x="0" y="145115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There's a weak yet statistically significant link between attendance and point differential.</a:t>
          </a:r>
        </a:p>
      </dsp:txBody>
      <dsp:txXfrm>
        <a:off x="0" y="1451154"/>
        <a:ext cx="10515600" cy="724514"/>
      </dsp:txXfrm>
    </dsp:sp>
    <dsp:sp modelId="{A94ECE40-A1B5-4395-9602-5C3307A081EB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AF258F-015F-4343-929F-F0DBFA0CD7C7}">
      <dsp:nvSpPr>
        <dsp:cNvPr id="0" name=""/>
        <dsp:cNvSpPr/>
      </dsp:nvSpPr>
      <dsp:spPr>
        <a:xfrm>
          <a:off x="0" y="217566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Statistically significant differences in the number of fouls against away teams in the regular season, indicating bias.</a:t>
          </a:r>
        </a:p>
      </dsp:txBody>
      <dsp:txXfrm>
        <a:off x="0" y="2175669"/>
        <a:ext cx="10515600" cy="724514"/>
      </dsp:txXfrm>
    </dsp:sp>
    <dsp:sp modelId="{68410370-6E35-4540-99FB-B71F6082A8B4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1A120-8995-48FD-B512-ABF7D96DB824}">
      <dsp:nvSpPr>
        <dsp:cNvPr id="0" name=""/>
        <dsp:cNvSpPr/>
      </dsp:nvSpPr>
      <dsp:spPr>
        <a:xfrm>
          <a:off x="0" y="2900183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Some additional steps could be to research individual players/teams.</a:t>
          </a:r>
        </a:p>
      </dsp:txBody>
      <dsp:txXfrm>
        <a:off x="0" y="2900183"/>
        <a:ext cx="10515600" cy="724514"/>
      </dsp:txXfrm>
    </dsp:sp>
    <dsp:sp modelId="{186B456A-B8C6-4371-BFFA-2723FD688171}">
      <dsp:nvSpPr>
        <dsp:cNvPr id="0" name=""/>
        <dsp:cNvSpPr/>
      </dsp:nvSpPr>
      <dsp:spPr>
        <a:xfrm>
          <a:off x="0" y="362469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D1482-6837-4CA2-BA4A-4532E5CF5579}">
      <dsp:nvSpPr>
        <dsp:cNvPr id="0" name=""/>
        <dsp:cNvSpPr/>
      </dsp:nvSpPr>
      <dsp:spPr>
        <a:xfrm>
          <a:off x="0" y="3624698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Homecourt advantage is more than a myth, it holds statistical significance with factors like win rates and foul calls. This advantage grows even stronger in the high-stakes playoffs.</a:t>
          </a:r>
        </a:p>
      </dsp:txBody>
      <dsp:txXfrm>
        <a:off x="0" y="3624698"/>
        <a:ext cx="10515600" cy="724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5815-4538-398C-EB2E-0B40DD277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8F4B4-AD32-7F1C-5A76-4BC2BD39A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18B18-56E9-EE98-0CE4-87AE004B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60207-18C6-07F1-A935-96565FB1C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44477-B377-FCE7-9EB3-06D6DE0B2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4059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6AE8C-6CC0-0A77-24EF-8460DDAE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8F61E-4782-8FD4-6913-B64AF8004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EAF00-44BB-129C-2050-D09022C67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D4182-0FC8-BA8A-29F1-D2F5366F1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F9805-F11C-0FC4-9DD4-4EAF5AD8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4152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94C701-3CC0-EA15-3C39-0DFFBD6998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DD124-9B9D-C24E-396B-6F770E53C1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BD95C-EB9A-4B79-B072-D5E67304C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59DB2-BC3F-B01E-B408-86AD8DF8E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1898C-DFBD-C133-103C-87F7B489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706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30105-CCDB-7E8F-7E62-61F77FC6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1217-3EE0-C3A1-BB09-D77E076D9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A7D39-EBD7-B0B6-F9C8-B3EB08978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D4550-FB95-B6EC-1388-C97848538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1AF52-AF2C-794E-0EC7-1601245C5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3926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34ED7-7416-6030-5A6A-16B896EF8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E29D9-72A0-C9A6-C390-688F91250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2C437-3CF4-7E79-75EE-6C76951D7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44FDA-439E-EBF9-D791-4E9A05BE7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055BA-0F31-C9A9-2E0B-541D2E6E3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1761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F5032-643E-1170-83AD-3B5A8FEF2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E60F7-B4B9-6042-6E0A-434C17831B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C7EF16-F4B3-D56E-534C-00289DDB4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8289E-04C1-5F78-4A97-70E05001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ADC7-466F-1955-D7F3-C03E30DD9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32B05-44D1-317C-6B7A-C857E3627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072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6FB3-2021-73B5-F277-5FDDA6A67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91F13-9577-01E2-B859-C0A88F7C2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334E3-F86D-7BCF-0883-88AAE10C2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B74D4E-A675-2A14-2B0C-3995F03089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87B56D-58BB-FEE3-76A4-25A10F1AF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7B04B1-0156-E4AB-3316-D6D43CADC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712E7-978D-6C0E-46FB-86969D09A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F471D5-12BB-9770-281E-0551B2953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706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714E1-45DC-D855-C936-E65F8589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3CA769-130E-13EC-0F40-29A6ADB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167E02-B022-9DD3-BCEE-06B97B1AB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902C95-D576-1365-23AB-B0C6419AD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7136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D87CB-F3A1-FADF-927C-AC8EBE3B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BFBB35-9DB3-D9A7-1C80-46903CBC9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BD949-CB71-BDB0-AF06-EC8DC0138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0579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31CF-4D50-8536-2C53-565CEDDA2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9615F-EAF5-157B-D9B7-2D2CC05F9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B679C-C1EC-8DB8-80F1-4998A1EBD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02CCF-93B2-8B71-1768-7FC0958B0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4E07E-80F3-9071-3AEC-1FDE915C5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889F5-C49C-23C4-B347-075F765C4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5638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E13E-71ED-773A-C9B3-4AACD5543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FAAF41-3A56-384E-34F6-B4087F1DD0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43C27E-7625-19E6-F364-18FB9F9F7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5FCEB-49C7-9492-34D1-25A2C5D49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54AAD-E33C-642B-2599-B280753DE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E650B-35CB-7048-9BE4-D7ED2E646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3826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B24D88-DFAE-4079-0940-FA22DD42C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B6DED-2870-09FD-6880-672F91289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DA1E9-1A89-9142-13A8-FEBA48E43F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05761-97EE-426B-840B-2D7199393B62}" type="datetimeFigureOut">
              <a:rPr lang="en-AU" smtClean="0"/>
              <a:t>6/02/2024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83902-D17D-3E42-DC35-D1DF82AD9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8FC8F-0A30-DC23-EDF5-C98791E02B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A30C2-69FE-4CAE-B308-2F95A0690C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65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Basketball Ring Shot">
            <a:extLst>
              <a:ext uri="{FF2B5EF4-FFF2-40B4-BE49-F238E27FC236}">
                <a16:creationId xmlns:a16="http://schemas.microsoft.com/office/drawing/2014/main" id="{DF9955C1-B261-4344-CEEE-513FC61023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B70FF0-CCCA-B44E-D303-F15DA8361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sz="5200" dirty="0">
                <a:solidFill>
                  <a:srgbClr val="FFFFFF"/>
                </a:solidFill>
              </a:rPr>
              <a:t>How does the Performance of NBA Teams Differ between Home and Away Courts?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FE23AB-4C10-3B5B-6186-558F210C8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dirty="0">
                <a:solidFill>
                  <a:srgbClr val="FFFFFF"/>
                </a:solidFill>
              </a:rPr>
              <a:t>And what Factors Contribute to this?</a:t>
            </a:r>
          </a:p>
          <a:p>
            <a:r>
              <a:rPr lang="en-AU" dirty="0">
                <a:solidFill>
                  <a:srgbClr val="FFFFFF"/>
                </a:solidFill>
              </a:rPr>
              <a:t>Final Presentation</a:t>
            </a:r>
            <a:br>
              <a:rPr lang="en-AU" dirty="0">
                <a:solidFill>
                  <a:srgbClr val="FFFFFF"/>
                </a:solidFill>
              </a:rPr>
            </a:br>
            <a:r>
              <a:rPr lang="en-AU" dirty="0">
                <a:solidFill>
                  <a:srgbClr val="FFFFFF"/>
                </a:solidFill>
              </a:rPr>
              <a:t>Jack Rowlands</a:t>
            </a:r>
          </a:p>
        </p:txBody>
      </p:sp>
    </p:spTree>
    <p:extLst>
      <p:ext uri="{BB962C8B-B14F-4D97-AF65-F5344CB8AC3E}">
        <p14:creationId xmlns:p14="http://schemas.microsoft.com/office/powerpoint/2010/main" val="42182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5520DB-F960-4775-B29C-691D6E65A3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26A31E-2E7A-B760-A4B7-5459BD7C3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9509" y="552160"/>
            <a:ext cx="5847781" cy="1046671"/>
          </a:xfrm>
        </p:spPr>
        <p:txBody>
          <a:bodyPr>
            <a:normAutofit/>
          </a:bodyPr>
          <a:lstStyle/>
          <a:p>
            <a:r>
              <a:rPr lang="en-AU" sz="2800" dirty="0"/>
              <a:t>Homecourt Advantage (Home Team Advantage</a:t>
            </a:r>
          </a:p>
        </p:txBody>
      </p:sp>
      <p:pic>
        <p:nvPicPr>
          <p:cNvPr id="5" name="Picture 4" descr="A basketball dropping into a basketball hoop">
            <a:extLst>
              <a:ext uri="{FF2B5EF4-FFF2-40B4-BE49-F238E27FC236}">
                <a16:creationId xmlns:a16="http://schemas.microsoft.com/office/drawing/2014/main" id="{5AC3FBC5-DE01-5B4D-CC17-C9185E71B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16" r="-1" b="-1"/>
          <a:stretch/>
        </p:blipFill>
        <p:spPr>
          <a:xfrm>
            <a:off x="-12651" y="10"/>
            <a:ext cx="4251960" cy="68579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51960" y="1982602"/>
            <a:ext cx="794004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4DADC-8D72-EFD7-AE7B-C85516706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510" y="2551558"/>
            <a:ext cx="5847780" cy="3347879"/>
          </a:xfrm>
        </p:spPr>
        <p:txBody>
          <a:bodyPr anchor="ctr">
            <a:normAutofit/>
          </a:bodyPr>
          <a:lstStyle/>
          <a:p>
            <a:r>
              <a:rPr lang="en-AU" sz="1600" dirty="0"/>
              <a:t>It is a well-known fact that in the NBA, there is a homecourt advantage.</a:t>
            </a:r>
          </a:p>
          <a:p>
            <a:r>
              <a:rPr lang="en-AU" sz="1600" dirty="0"/>
              <a:t>In this project, this advantage will be analysed in specific stats. </a:t>
            </a:r>
          </a:p>
          <a:p>
            <a:r>
              <a:rPr lang="en-AU" sz="1600" dirty="0"/>
              <a:t>Finding the effect this advantage has will be beneficial, as it allows teams to strategize around important playoff games.</a:t>
            </a:r>
          </a:p>
          <a:p>
            <a:r>
              <a:rPr lang="en-AU" sz="1600" dirty="0"/>
              <a:t>Additionally, there are believed to be many differing factors which impact this advantage such as attendance, refereeing, and whether it is in the regular season or in the Playoffs.</a:t>
            </a:r>
          </a:p>
          <a:p>
            <a:r>
              <a:rPr lang="en-AU" sz="1600" dirty="0"/>
              <a:t>These factors will be analysed to find the actual impact they have.</a:t>
            </a:r>
          </a:p>
          <a:p>
            <a:r>
              <a:rPr lang="en-AU" sz="1600" dirty="0"/>
              <a:t>Finding which factors impact this advantage will allow for teams to make changes to exaggerate or mitigate the advantage.</a:t>
            </a:r>
          </a:p>
          <a:p>
            <a:endParaRPr lang="en-AU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96EE13-2C4D-4262-812E-DDE5FC35F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41054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41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sketball on the hardwood of an indoor court">
            <a:extLst>
              <a:ext uri="{FF2B5EF4-FFF2-40B4-BE49-F238E27FC236}">
                <a16:creationId xmlns:a16="http://schemas.microsoft.com/office/drawing/2014/main" id="{6491BD1A-A899-4437-5C5F-3B2AD5AC8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29" r="8505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9D71C-2F7A-DC81-2771-D60387969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AU" sz="4000"/>
              <a:t>Dataset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FCF02BB-4304-6BBA-F8D7-530979748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 lnSpcReduction="10000"/>
          </a:bodyPr>
          <a:lstStyle/>
          <a:p>
            <a:r>
              <a:rPr lang="en-AU" sz="1600" dirty="0"/>
              <a:t>The main dataset I am using was obtained from Kaggle contains majority of in game statistics separated into home and away teams from 2004-2020. Source: NBA Stats</a:t>
            </a:r>
          </a:p>
          <a:p>
            <a:r>
              <a:rPr lang="en-AU" sz="1600" dirty="0"/>
              <a:t>However, this dataset lacked attendance and foul statistics.</a:t>
            </a:r>
          </a:p>
          <a:p>
            <a:r>
              <a:rPr lang="en-AU" sz="1600" dirty="0"/>
              <a:t>Therefore, I merged it together with a dataset containing attendance statistics. Source: NBA API</a:t>
            </a:r>
          </a:p>
          <a:p>
            <a:r>
              <a:rPr lang="en-AU" sz="1600" dirty="0"/>
              <a:t>I then made my own foul dataset out of a dataset containing details about every play in the game and merged that together. Source: Basketball Reference</a:t>
            </a:r>
          </a:p>
          <a:p>
            <a:r>
              <a:rPr lang="en-AU" sz="1600" dirty="0"/>
              <a:t>I merged all the datasets together using the common team names and dates.</a:t>
            </a:r>
          </a:p>
        </p:txBody>
      </p:sp>
    </p:spTree>
    <p:extLst>
      <p:ext uri="{BB962C8B-B14F-4D97-AF65-F5344CB8AC3E}">
        <p14:creationId xmlns:p14="http://schemas.microsoft.com/office/powerpoint/2010/main" val="3968053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C2FDE4-61EA-42D5-A9E0-7B2B8ADC8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FC9E5C3-B8DC-4532-8C1F-4D5331C6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863974" y="-12"/>
            <a:ext cx="8328025" cy="685799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A94732-C002-7B1E-7781-BE46174F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3339" y="469448"/>
            <a:ext cx="5256214" cy="539750"/>
          </a:xfrm>
        </p:spPr>
        <p:txBody>
          <a:bodyPr anchor="t">
            <a:normAutofit/>
          </a:bodyPr>
          <a:lstStyle/>
          <a:p>
            <a:r>
              <a:rPr lang="en-AU" sz="2200"/>
              <a:t>Methods</a:t>
            </a:r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5506D5B7-B3FF-FC61-FEAB-95B336011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63" y="1050308"/>
            <a:ext cx="5256214" cy="5256214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367C-3F59-1375-5B44-A52B1EE5E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3338" y="2059200"/>
            <a:ext cx="5256214" cy="3783015"/>
          </a:xfrm>
        </p:spPr>
        <p:txBody>
          <a:bodyPr anchor="t">
            <a:normAutofit/>
          </a:bodyPr>
          <a:lstStyle/>
          <a:p>
            <a:r>
              <a:rPr lang="en-AU" sz="1700" dirty="0">
                <a:solidFill>
                  <a:schemeClr val="tx1">
                    <a:alpha val="60000"/>
                  </a:schemeClr>
                </a:solidFill>
              </a:rPr>
              <a:t>This merged dataset was then analysed using python to visualise using pandas, NumPy, matplotlib, and seaborn. </a:t>
            </a:r>
          </a:p>
          <a:p>
            <a:pPr marL="0" indent="0">
              <a:buNone/>
            </a:pPr>
            <a:endParaRPr lang="en-AU" sz="1700" dirty="0">
              <a:solidFill>
                <a:schemeClr val="tx1">
                  <a:alpha val="60000"/>
                </a:schemeClr>
              </a:solidFill>
            </a:endParaRPr>
          </a:p>
          <a:p>
            <a:r>
              <a:rPr lang="en-AU" sz="1700" dirty="0">
                <a:solidFill>
                  <a:schemeClr val="tx1">
                    <a:alpha val="60000"/>
                  </a:schemeClr>
                </a:solidFill>
              </a:rPr>
              <a:t>To see if the variables had a statistically significant effect on each other, multiple statistical tests were performed, depending on the category of variables.</a:t>
            </a:r>
          </a:p>
          <a:p>
            <a:pPr lvl="1"/>
            <a:r>
              <a:rPr lang="en-AU" sz="1700" dirty="0">
                <a:solidFill>
                  <a:schemeClr val="tx1">
                    <a:alpha val="60000"/>
                  </a:schemeClr>
                </a:solidFill>
              </a:rPr>
              <a:t>Chi-Square – For categorical variables</a:t>
            </a:r>
          </a:p>
          <a:p>
            <a:pPr lvl="1"/>
            <a:r>
              <a:rPr lang="en-AU" sz="1700" dirty="0">
                <a:solidFill>
                  <a:schemeClr val="tx1">
                    <a:alpha val="60000"/>
                  </a:schemeClr>
                </a:solidFill>
              </a:rPr>
              <a:t>Independent t-test – To compare means between two independent variables</a:t>
            </a:r>
          </a:p>
          <a:p>
            <a:pPr lvl="1"/>
            <a:r>
              <a:rPr lang="en-AU" sz="1700" dirty="0">
                <a:solidFill>
                  <a:schemeClr val="tx1">
                    <a:alpha val="60000"/>
                  </a:schemeClr>
                </a:solidFill>
              </a:rPr>
              <a:t>Pearson Correlation – To find linear relationships between two variables.</a:t>
            </a:r>
          </a:p>
        </p:txBody>
      </p:sp>
    </p:spTree>
    <p:extLst>
      <p:ext uri="{BB962C8B-B14F-4D97-AF65-F5344CB8AC3E}">
        <p14:creationId xmlns:p14="http://schemas.microsoft.com/office/powerpoint/2010/main" val="2547425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aph showing different seasons&#10;&#10;Description automatically generated with medium confidence">
            <a:extLst>
              <a:ext uri="{FF2B5EF4-FFF2-40B4-BE49-F238E27FC236}">
                <a16:creationId xmlns:a16="http://schemas.microsoft.com/office/drawing/2014/main" id="{B2D8B805-7631-6E05-F7A5-3D58F94F0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27" y="2461758"/>
            <a:ext cx="6481872" cy="358123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8FD975-D444-0E5E-B4B2-E488C13A8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anchor="ctr">
            <a:normAutofit/>
          </a:bodyPr>
          <a:lstStyle/>
          <a:p>
            <a:r>
              <a:rPr lang="en-AU" sz="2000" dirty="0"/>
              <a:t>The bar plot indicates that home teams have a higher win rate compared to away teams in both regular season and in Playoffs. </a:t>
            </a:r>
          </a:p>
          <a:p>
            <a:r>
              <a:rPr lang="en-AU" sz="2000" dirty="0"/>
              <a:t>This effect is larger in the Playoffs.</a:t>
            </a:r>
          </a:p>
          <a:p>
            <a:r>
              <a:rPr lang="en-AU" sz="2000" dirty="0"/>
              <a:t>This difference in win rates is statistically significant, with both p-values being many magnitudes below the typical alpha level.</a:t>
            </a:r>
          </a:p>
          <a:p>
            <a:r>
              <a:rPr lang="en-AU" sz="2000" dirty="0"/>
              <a:t>Regular Season: p-value = 3.60E-69</a:t>
            </a:r>
          </a:p>
          <a:p>
            <a:r>
              <a:rPr lang="en-AU" sz="2000" dirty="0"/>
              <a:t>Playoffs: p-value = 3.19E-11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729F6-841F-CA84-A5E3-9EB788151C00}"/>
              </a:ext>
            </a:extLst>
          </p:cNvPr>
          <p:cNvSpPr txBox="1"/>
          <p:nvPr/>
        </p:nvSpPr>
        <p:spPr>
          <a:xfrm>
            <a:off x="842838" y="453224"/>
            <a:ext cx="9477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/>
              <a:t>Home and Away Win Rates for Regular Season and Playoffs</a:t>
            </a:r>
          </a:p>
        </p:txBody>
      </p:sp>
    </p:spTree>
    <p:extLst>
      <p:ext uri="{BB962C8B-B14F-4D97-AF65-F5344CB8AC3E}">
        <p14:creationId xmlns:p14="http://schemas.microsoft.com/office/powerpoint/2010/main" val="1677896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37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Freeform: Shape 39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8" name="Freeform: Shape 41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BC8D42-AC0D-A542-BE56-AC65BEA2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>
            <a:normAutofit/>
          </a:bodyPr>
          <a:lstStyle/>
          <a:p>
            <a:r>
              <a:rPr lang="en-AU" sz="3400" dirty="0"/>
              <a:t>Shooting Percentages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FD836B5-C093-CEA2-95FD-7B9F5722C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 dirty="0"/>
              <a:t>Both home and away teams have similar field goal distributions, with a slightly higher peak for home.</a:t>
            </a:r>
          </a:p>
          <a:p>
            <a:r>
              <a:rPr lang="en-US" sz="1800" dirty="0"/>
              <a:t>The distributions for free throw percentages are highly similar between Home and Away teams in both regular season and Playoffs. The p-values for both are greater than the alpha level, suggesting the differences are not statistically significant. This contradicts the hypothesis made that this would be a factor impacted by homecourt advantage. </a:t>
            </a:r>
          </a:p>
          <a:p>
            <a:endParaRPr lang="en-US" sz="1800" dirty="0"/>
          </a:p>
        </p:txBody>
      </p:sp>
      <p:pic>
        <p:nvPicPr>
          <p:cNvPr id="9" name="Content Placeholder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EC3F607-775D-4127-B9D9-FCE791DBD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240" y="913413"/>
            <a:ext cx="6515848" cy="2476022"/>
          </a:xfrm>
          <a:prstGeom prst="rect">
            <a:avLst/>
          </a:prstGeom>
        </p:spPr>
      </p:pic>
      <p:pic>
        <p:nvPicPr>
          <p:cNvPr id="7" name="Picture 6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596BDEC6-5086-15CF-A1D0-F063609BF6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240" y="3374769"/>
            <a:ext cx="6515848" cy="247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043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F28612-3132-FCEF-2E77-41EE0A6C0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In-Game Statistics against Attendance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7B2A9E-46A0-7EE6-2630-E12259A66474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Slight but statistically significant positive correlation between attendance and point differential.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 statistically significant correlation with field goal percentage, shown with the straight trend line.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However, there is a statistically significant minor positive correlation between attendance and free throw percentage.</a:t>
            </a:r>
          </a:p>
        </p:txBody>
      </p:sp>
      <p:pic>
        <p:nvPicPr>
          <p:cNvPr id="9" name="Content Placeholder 8" descr="A blue and white graph with a red line&#10;&#10;Description automatically generated">
            <a:extLst>
              <a:ext uri="{FF2B5EF4-FFF2-40B4-BE49-F238E27FC236}">
                <a16:creationId xmlns:a16="http://schemas.microsoft.com/office/drawing/2014/main" id="{D7045E19-190E-FB15-7F5C-120750DB6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" y="2469153"/>
            <a:ext cx="10917936" cy="360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37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0848B-BFA6-0784-240F-27111EA75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3472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Fouls for Home vs Away Teams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C6E08EE3-80AB-EA60-9633-D8330830D0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9" b="2"/>
          <a:stretch/>
        </p:blipFill>
        <p:spPr>
          <a:xfrm>
            <a:off x="279143" y="299508"/>
            <a:ext cx="5221625" cy="3010397"/>
          </a:xfrm>
          <a:prstGeom prst="rect">
            <a:avLst/>
          </a:prstGeom>
        </p:spPr>
      </p:pic>
      <p:pic>
        <p:nvPicPr>
          <p:cNvPr id="12" name="Content Placeholder 11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0CDDDF7-C9FF-74FF-9B8C-63E64680B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9" b="2"/>
          <a:stretch/>
        </p:blipFill>
        <p:spPr>
          <a:xfrm>
            <a:off x="279143" y="3345952"/>
            <a:ext cx="5221625" cy="30103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7F2EBF-564A-0F2C-7AAE-21975B4ED94E}"/>
              </a:ext>
            </a:extLst>
          </p:cNvPr>
          <p:cNvSpPr txBox="1"/>
          <p:nvPr/>
        </p:nvSpPr>
        <p:spPr>
          <a:xfrm>
            <a:off x="6392583" y="2645922"/>
            <a:ext cx="4434721" cy="37104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There is a slight bias in shooting and personal against the away team in the regular season, being statistically significant.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There was no bias found in the offensive and technical fouls.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In the playoffs, there was no significant bias in personal fouls, however there was a bias found in shooting fouls.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3893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01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2B5C2-7092-A75B-708D-5273F358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D24771-9D55-CAF5-34F6-22E36A2DE27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7863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708</Words>
  <Application>Microsoft Office PowerPoint</Application>
  <PresentationFormat>Widescreen</PresentationFormat>
  <Paragraphs>47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How does the Performance of NBA Teams Differ between Home and Away Courts?</vt:lpstr>
      <vt:lpstr>Homecourt Advantage (Home Team Advantage</vt:lpstr>
      <vt:lpstr>Dataset</vt:lpstr>
      <vt:lpstr>Methods</vt:lpstr>
      <vt:lpstr>PowerPoint Presentation</vt:lpstr>
      <vt:lpstr>Shooting Percentages</vt:lpstr>
      <vt:lpstr>In-Game Statistics against Attendance</vt:lpstr>
      <vt:lpstr>Fouls for Home vs Away Teams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does the Performance of NBA Teams Differ between Home and Away Courts?</dc:title>
  <dc:creator>Jack Darren Rowlands (Student)</dc:creator>
  <cp:lastModifiedBy>Jack Darren Rowlands (Student)</cp:lastModifiedBy>
  <cp:revision>13</cp:revision>
  <dcterms:created xsi:type="dcterms:W3CDTF">2023-09-04T16:14:57Z</dcterms:created>
  <dcterms:modified xsi:type="dcterms:W3CDTF">2024-02-06T06:10:59Z</dcterms:modified>
</cp:coreProperties>
</file>

<file path=docProps/thumbnail.jpeg>
</file>